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2" r:id="rId4"/>
    <p:sldId id="259" r:id="rId5"/>
    <p:sldId id="271" r:id="rId6"/>
    <p:sldId id="274" r:id="rId7"/>
    <p:sldId id="277" r:id="rId8"/>
    <p:sldId id="261" r:id="rId9"/>
    <p:sldId id="275" r:id="rId10"/>
    <p:sldId id="262" r:id="rId11"/>
    <p:sldId id="263" r:id="rId12"/>
    <p:sldId id="264" r:id="rId13"/>
    <p:sldId id="269" r:id="rId14"/>
    <p:sldId id="265" r:id="rId15"/>
    <p:sldId id="276" r:id="rId16"/>
    <p:sldId id="266" r:id="rId17"/>
    <p:sldId id="267" r:id="rId18"/>
    <p:sldId id="268" r:id="rId19"/>
    <p:sldId id="270" r:id="rId2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/>
    <p:restoredTop sz="94610"/>
  </p:normalViewPr>
  <p:slideViewPr>
    <p:cSldViewPr snapToGrid="0" snapToObjects="1">
      <p:cViewPr varScale="1">
        <p:scale>
          <a:sx n="160" d="100"/>
          <a:sy n="160" d="100"/>
        </p:scale>
        <p:origin x="16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77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FD34E-C67C-9F7B-B343-16061BAF3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A6B95-7441-6407-137C-FAF91576B5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B0DD01-2705-6A80-5578-20603F39C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092BC-EEE9-72C7-8285-D04B2EC843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9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6A5B4-36D8-90E0-C83E-9090937F6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D2C75C-2968-5FF9-8C6A-62538DAD7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077BD4-10E9-575F-F7BA-0CADC255E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D431B-E882-FAA3-A197-57A6BE3C02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3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A1254-2F21-68E6-1337-3D8B89E3D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6A3791-C4D8-8A63-37D0-3705167461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592732-BAAE-9FBD-91DF-35E18B11A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F45C6-086F-D964-0491-A70D8013B0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87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FCAB6-5488-76B2-C9F6-B467F53F5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AAA063-4B55-0F83-F59A-D3376B538D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E233ED-A65B-A863-26D4-43DF1F96E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38D30-B0FD-290E-531F-FBB6BD59B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10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8ECC2-49DF-58D2-D9BA-EC74EEDFB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9277DF-5BEC-BE03-97AB-ACC1F164D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91D001-0C36-34D4-4F8F-D8B7F1190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09950-22BB-771F-8F34-C48797296E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2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88mNIeYbyAs?list=PLn2Jr1uXL_LUwvCLos1WsFSB7Ab2k_W1x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88mNIeYbyAs&amp;list=PLn2Jr1uXL_LUwvCLos1WsFSB7Ab2k_W1x&amp;index=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RpgRcZAesk?list=PLn2Jr1uXL_LUwvCLos1WsFSB7Ab2k_W1x" TargetMode="Externa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V1T2HLACA4?feature=oembed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KxcFMmYw40?feature=oembed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2B21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nice-bold-goldberg/cover-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365760"/>
            <a:ext cx="2926080" cy="4389120"/>
          </a:xfrm>
          <a:prstGeom prst="rect">
            <a:avLst/>
          </a:prstGeom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pic>
      <p:sp>
        <p:nvSpPr>
          <p:cNvPr id="3" name="Text 0"/>
          <p:cNvSpPr/>
          <p:nvPr/>
        </p:nvSpPr>
        <p:spPr>
          <a:xfrm>
            <a:off x="3931920" y="731520"/>
            <a:ext cx="47548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When Healing Harms</a:t>
            </a:r>
            <a:endParaRPr lang="en-US" sz="3400" dirty="0"/>
          </a:p>
        </p:txBody>
      </p:sp>
      <p:sp>
        <p:nvSpPr>
          <p:cNvPr id="4" name="Text 1"/>
          <p:cNvSpPr/>
          <p:nvPr/>
        </p:nvSpPr>
        <p:spPr>
          <a:xfrm>
            <a:off x="3931920" y="1828800"/>
            <a:ext cx="47548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600" dirty="0">
                <a:solidFill>
                  <a:srgbClr val="E8D9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Doctor Who Put a Hospital on Trial</a:t>
            </a:r>
            <a:endParaRPr lang="en-US" sz="16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600" dirty="0">
                <a:solidFill>
                  <a:srgbClr val="E8D9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the Case That Shook Psychiatry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3931920" y="2926080"/>
            <a:ext cx="1828800" cy="36576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3931920" y="3200400"/>
            <a:ext cx="4754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D465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Eric Caplan, PhD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D4652A"/>
                </a:solidFill>
                <a:latin typeface="Georgia" pitchFamily="34" charset="0"/>
              </a:rPr>
              <a:t>Historian of Psychiatry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3931920" y="3703320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3657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2B2B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Transfer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548640" y="1280160"/>
            <a:ext cx="1645920" cy="640080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1280160"/>
            <a:ext cx="1645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Late 1979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2468880" y="1280160"/>
            <a:ext cx="6035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Ray's family, alarmed by his condition, consulted an outside psychiatrist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548640" y="2194560"/>
            <a:ext cx="1645920" cy="640080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48640" y="2194560"/>
            <a:ext cx="1645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Discharge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2468880" y="2194560"/>
            <a:ext cx="6035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Against the advice of Chestnut Lodge staff, the family had Ray transferred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548640" y="3108960"/>
            <a:ext cx="1645920" cy="640080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48640" y="3108960"/>
            <a:ext cx="1645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Silver Hill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2468880" y="3108960"/>
            <a:ext cx="6035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Admitted to Silver Hill Foundation in New Canaan, Connecticut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548640" y="4023360"/>
            <a:ext cx="1645920" cy="640080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548640" y="4023360"/>
            <a:ext cx="1645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New Diagnosis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2468880" y="4023360"/>
            <a:ext cx="6035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Diagnosed with psychotic depressive reaction — later reclassified as manic depression (bipolar disorder)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3657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2B2B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Recovery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548640" y="1280160"/>
            <a:ext cx="8046720" cy="201168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48640" y="1280160"/>
            <a:ext cx="4023360" cy="457200"/>
          </a:xfrm>
          <a:prstGeom prst="rect">
            <a:avLst/>
          </a:prstGeom>
          <a:solidFill>
            <a:srgbClr val="2B2B2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48640" y="1280160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CHESTNUT LODGE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822960" y="192024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months</a:t>
            </a:r>
            <a:endParaRPr lang="en-US" sz="14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medication</a:t>
            </a:r>
            <a:endParaRPr lang="en-US" sz="14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Continuous deterioration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4572000" y="1280160"/>
            <a:ext cx="4023360" cy="457200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4572000" y="1280160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SILVER HILL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4846320" y="192024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Weeks to respond</a:t>
            </a:r>
            <a:endParaRPr lang="en-US" sz="14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Phenothiazines + tricyclics</a:t>
            </a:r>
            <a:endParaRPr lang="en-US" sz="14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Dramatic improvement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548640" y="365760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D465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Within three months, Ray walked out of Silver Hill — recovered.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548640" y="4251960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C7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But recovery was not the end of his story.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2B21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Homecoming</a:t>
            </a:r>
            <a:endParaRPr lang="en-US" sz="3800" dirty="0"/>
          </a:p>
        </p:txBody>
      </p:sp>
      <p:sp>
        <p:nvSpPr>
          <p:cNvPr id="3" name="Text 1"/>
          <p:cNvSpPr/>
          <p:nvPr/>
        </p:nvSpPr>
        <p:spPr>
          <a:xfrm>
            <a:off x="548640" y="1097280"/>
            <a:ext cx="7772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D465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life Ray returned to was not the one he had left.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1371600" cy="36576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48640" y="2157984"/>
            <a:ext cx="109728" cy="109728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2103120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8D9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 medical practice had collapsed during his hospitalization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548640" y="2706624"/>
            <a:ext cx="109728" cy="109728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914400" y="2651760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8D9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 marriage was over; custody of his children was lost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548640" y="3255264"/>
            <a:ext cx="109728" cy="109728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914400" y="3200400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8D9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Professional reputation severely damaged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548640" y="3803904"/>
            <a:ext cx="109728" cy="109728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914400" y="3749040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8D9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Subsequent manic episodes complicated his recovery and his credibility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548640" y="4352544"/>
            <a:ext cx="109728" cy="109728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914400" y="4297680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8D9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man who emerged was not simply 'cured' — he was changed, diminished, angry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2B21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Ray Osheroff</a:t>
            </a:r>
            <a:endParaRPr lang="en-US" sz="3800" dirty="0"/>
          </a:p>
        </p:txBody>
      </p:sp>
      <p:sp>
        <p:nvSpPr>
          <p:cNvPr id="3" name="Text 1"/>
          <p:cNvSpPr/>
          <p:nvPr/>
        </p:nvSpPr>
        <p:spPr>
          <a:xfrm>
            <a:off x="548640" y="114300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D465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His Own Words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48640" y="1828800"/>
            <a:ext cx="1371600" cy="36576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371600" y="2194560"/>
            <a:ext cx="6400800" cy="1828800"/>
          </a:xfrm>
          <a:prstGeom prst="rect">
            <a:avLst/>
          </a:prstGeom>
          <a:solidFill>
            <a:srgbClr val="362E2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371600" y="2377440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D465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Osheroff Video</a:t>
            </a:r>
            <a:endParaRPr lang="en-US" sz="2800" dirty="0"/>
          </a:p>
        </p:txBody>
      </p:sp>
      <p:sp>
        <p:nvSpPr>
          <p:cNvPr id="7" name="Text 5">
            <a:hlinkClick r:id="rId4"/>
          </p:cNvPr>
          <p:cNvSpPr/>
          <p:nvPr/>
        </p:nvSpPr>
        <p:spPr>
          <a:xfrm>
            <a:off x="1371600" y="2926080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300" dirty="0"/>
          </a:p>
        </p:txBody>
      </p:sp>
      <p:pic>
        <p:nvPicPr>
          <p:cNvPr id="8" name="Online Media 7" descr="Raphael Osheroff discusses what he lost">
            <a:hlinkClick r:id="" action="ppaction://media"/>
            <a:extLst>
              <a:ext uri="{FF2B5EF4-FFF2-40B4-BE49-F238E27FC236}">
                <a16:creationId xmlns:a16="http://schemas.microsoft.com/office/drawing/2014/main" id="{6EB6B54C-16DD-F021-EE70-32AB0F2DCE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40265" y="2834640"/>
            <a:ext cx="2063469" cy="116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3657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2B2B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Litigation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96012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D465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Osheroff v. Chestnut Lodge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640080" y="1645920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465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Claim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2651760" y="1645920"/>
            <a:ext cx="5943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Negligence — failure to provide medication for a condition that warranted biological treatment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640080" y="2468880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465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Defense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2651760" y="2468880"/>
            <a:ext cx="5943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Chestnut Lodge maintained its psychotherapeutic approach was clinically appropriate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640080" y="3291840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465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Stakes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2651760" y="3291840"/>
            <a:ext cx="5943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Did patients have a right to evidence-based treatment? Could a hospital be sued for choosing the wrong paradigm?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4114800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465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Outcome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2651760" y="4114800"/>
            <a:ext cx="5943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Settled for an undisclosed sum — the case never reached final adjudication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C49D0-AE81-6944-5454-D68534BE7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D737D4F-FC42-DFCD-C6EE-3BA890BA3CA9}"/>
              </a:ext>
            </a:extLst>
          </p:cNvPr>
          <p:cNvSpPr/>
          <p:nvPr/>
        </p:nvSpPr>
        <p:spPr>
          <a:xfrm>
            <a:off x="548640" y="457200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Ray Osheroff</a:t>
            </a:r>
            <a:endParaRPr lang="en-US" sz="38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9F33BD1D-3C5F-9EB3-BAB5-AC312DCB556C}"/>
              </a:ext>
            </a:extLst>
          </p:cNvPr>
          <p:cNvSpPr/>
          <p:nvPr/>
        </p:nvSpPr>
        <p:spPr>
          <a:xfrm>
            <a:off x="548640" y="114300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D465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If You Were Wrong Doctor</a:t>
            </a:r>
            <a:endParaRPr lang="en-US" sz="20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C445572E-2B42-5229-082A-8E5AA33B12AC}"/>
              </a:ext>
            </a:extLst>
          </p:cNvPr>
          <p:cNvSpPr/>
          <p:nvPr/>
        </p:nvSpPr>
        <p:spPr>
          <a:xfrm>
            <a:off x="548640" y="1828800"/>
            <a:ext cx="1371600" cy="36576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C535E74C-E766-CB67-A8B1-C65E69124671}"/>
              </a:ext>
            </a:extLst>
          </p:cNvPr>
          <p:cNvSpPr/>
          <p:nvPr/>
        </p:nvSpPr>
        <p:spPr>
          <a:xfrm>
            <a:off x="1371600" y="2194560"/>
            <a:ext cx="6400800" cy="1828800"/>
          </a:xfrm>
          <a:prstGeom prst="rect">
            <a:avLst/>
          </a:prstGeom>
          <a:solidFill>
            <a:srgbClr val="362E2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75E06353-D404-8893-F8AB-492DC6594286}"/>
              </a:ext>
            </a:extLst>
          </p:cNvPr>
          <p:cNvSpPr/>
          <p:nvPr/>
        </p:nvSpPr>
        <p:spPr>
          <a:xfrm>
            <a:off x="1371600" y="2377440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D465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Hirschkop Video</a:t>
            </a:r>
            <a:endParaRPr lang="en-US" sz="2800" dirty="0"/>
          </a:p>
        </p:txBody>
      </p:sp>
      <p:pic>
        <p:nvPicPr>
          <p:cNvPr id="9" name="Online Media 8" descr="PH Cross exam_Manuel Ross (I would have been wrong_12151983">
            <a:hlinkClick r:id="" action="ppaction://media"/>
            <a:extLst>
              <a:ext uri="{FF2B5EF4-FFF2-40B4-BE49-F238E27FC236}">
                <a16:creationId xmlns:a16="http://schemas.microsoft.com/office/drawing/2014/main" id="{D0EE258D-8225-193F-8AF5-DA275EFA18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82558" y="2874802"/>
            <a:ext cx="1961763" cy="110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3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2B21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Appropriated and Silenced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548640" y="1097280"/>
            <a:ext cx="7772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D465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different interests used the Osheroff case — and erased the man at its center.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1371600" cy="36576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48640" y="2011680"/>
            <a:ext cx="8046720" cy="777240"/>
          </a:xfrm>
          <a:prstGeom prst="rect">
            <a:avLst/>
          </a:prstGeom>
          <a:solidFill>
            <a:srgbClr val="362E2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822960" y="2084832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465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Biological Psychiatry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822960" y="2395728"/>
            <a:ext cx="7498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8D9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Wielded Osheroff as proof that psychotherapy was dangerous and medication was the answer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548640" y="3063240"/>
            <a:ext cx="8046720" cy="777240"/>
          </a:xfrm>
          <a:prstGeom prst="rect">
            <a:avLst/>
          </a:prstGeom>
          <a:solidFill>
            <a:srgbClr val="362E2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822960" y="3136392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465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Psychoanalytic Defenders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822960" y="3447288"/>
            <a:ext cx="7498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8D9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Dismissed his case as an anomaly — a difficult patient, a complicating personality disorder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548640" y="4114800"/>
            <a:ext cx="8046720" cy="777240"/>
          </a:xfrm>
          <a:prstGeom prst="rect">
            <a:avLst/>
          </a:prstGeom>
          <a:solidFill>
            <a:srgbClr val="362E2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822960" y="4187952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465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Legal &amp; Policy Circles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822960" y="4498848"/>
            <a:ext cx="7498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8D9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Used the case to argue for patients' rights to evidence-based care — but abstracted away the person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3657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2B2B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His Struggle to Be Heard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1097280"/>
            <a:ext cx="7772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Ray Osheroff spent years trying to tell his own story — and was repeatedly denied the chance.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640080" y="1874520"/>
            <a:ext cx="164592" cy="164592"/>
          </a:xfrm>
          <a:prstGeom prst="ellipse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051560" y="1828800"/>
            <a:ext cx="7498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Attempted to publish his account of what happened — journals and publishers were uninterested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640080" y="2468880"/>
            <a:ext cx="164592" cy="164592"/>
          </a:xfrm>
          <a:prstGeom prst="ellipse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051560" y="2423160"/>
            <a:ext cx="7498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 manic episodes were used to discredit his testimony and his version of events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640080" y="3063240"/>
            <a:ext cx="164592" cy="164592"/>
          </a:xfrm>
          <a:prstGeom prst="ellipse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051560" y="3017520"/>
            <a:ext cx="7498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psychiatric establishment preferred the case as an abstraction — not a person's lived experience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640080" y="3657600"/>
            <a:ext cx="164592" cy="164592"/>
          </a:xfrm>
          <a:prstGeom prst="ellipse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1051560" y="3611880"/>
            <a:ext cx="7498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 became a symbol in a debate that had no room for the complexity of his actual life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640080" y="4251960"/>
            <a:ext cx="164592" cy="164592"/>
          </a:xfrm>
          <a:prstGeom prst="ellipse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051560" y="4206240"/>
            <a:ext cx="7498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 died in 2012, his story still largely untold on his own terms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2B21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Pyrrhic Victory</a:t>
            </a:r>
            <a:endParaRPr lang="en-US" sz="3800" dirty="0"/>
          </a:p>
        </p:txBody>
      </p:sp>
      <p:sp>
        <p:nvSpPr>
          <p:cNvPr id="3" name="Shape 1"/>
          <p:cNvSpPr/>
          <p:nvPr/>
        </p:nvSpPr>
        <p:spPr>
          <a:xfrm>
            <a:off x="548640" y="1234440"/>
            <a:ext cx="1371600" cy="36576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548640" y="1463040"/>
            <a:ext cx="7772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D465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settlement brought financial compensation, but not vindication.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48640" y="2157984"/>
            <a:ext cx="109728" cy="109728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21031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E8D9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case was settled, not adjudicated — no legal precedent was set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548640" y="2734056"/>
            <a:ext cx="109728" cy="109728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914400" y="2679192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E8D9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Biological psychiatry claimed victory, but the 'revolution' that followed brought its own harms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548640" y="3310128"/>
            <a:ext cx="109728" cy="109728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914400" y="3255264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E8D9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Psychoanalytic practitioners were chastened, but the nuances of psychotherapy's value were lost in the rout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548640" y="3886200"/>
            <a:ext cx="109728" cy="109728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914400" y="3831336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E8D9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Ray won his case but lost his career, his family, and ultimately his ability to shape his own narrative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548640" y="4462272"/>
            <a:ext cx="109728" cy="109728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914400" y="4407408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E8D9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field learned the wrong lessons from the right grievance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5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3657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2B2B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the Case Means Today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96012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D465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Questions for Clinicians and the Field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48640" y="1554480"/>
            <a:ext cx="54864" cy="685800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822960" y="1554480"/>
            <a:ext cx="7772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B2B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Beyond the false binary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822960" y="1901952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C7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psychotherapy vs. medication debate was always a false choice — integration remains elusive but essential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548640" y="2423160"/>
            <a:ext cx="54864" cy="685800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822960" y="2423160"/>
            <a:ext cx="7772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B2B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Evidence and ideology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822960" y="2770632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C7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does clinical conviction become unfalsifiable ideology? How do we recognize it in our own practice?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548640" y="3291840"/>
            <a:ext cx="54864" cy="685800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822960" y="3291840"/>
            <a:ext cx="7772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B2B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patient's voice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822960" y="3639312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C7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Osheroff's experience was appropriated by every faction. Whose story matters most?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548640" y="4160520"/>
            <a:ext cx="54864" cy="685800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822960" y="4160520"/>
            <a:ext cx="7772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B2B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Institutional accountability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822960" y="4507992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C7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do we prevent institutional cultures from overriding clinical evidence and patient welfare?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3657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2B2B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Who Was Ray Osheroff?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640080" y="1353312"/>
            <a:ext cx="201168" cy="201168"/>
          </a:xfrm>
          <a:prstGeom prst="ellipse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1051560" y="128016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B2B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Physician and Musician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1051560" y="1600200"/>
            <a:ext cx="474745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C7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practicing nephrologist — a doctor who treated kidney disease; master trumpet player and banjo player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640080" y="2267712"/>
            <a:ext cx="201168" cy="201168"/>
          </a:xfrm>
          <a:prstGeom prst="ellipse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051560" y="219456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B2B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Father &amp; Husband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1051560" y="2514600"/>
            <a:ext cx="455988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C7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man enmeshed in a painful divorce and custody battle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640080" y="3182112"/>
            <a:ext cx="201168" cy="201168"/>
          </a:xfrm>
          <a:prstGeom prst="ellipse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051560" y="310896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B2B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Patient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1051560" y="3429000"/>
            <a:ext cx="466930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C7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Suffering from severe depression that derailed his career and personal life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640080" y="4096512"/>
            <a:ext cx="201168" cy="201168"/>
          </a:xfrm>
          <a:prstGeom prst="ellipse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051560" y="402336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B2B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Man in Crisis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1051560" y="4343400"/>
            <a:ext cx="474745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C7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Voluntarily admitted himself to Chestnut Lodge in January 1979, seeking help</a:t>
            </a:r>
            <a:endParaRPr lang="en-US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F4DF35-6234-AC04-5AE7-25EC675B1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758" y="1535899"/>
            <a:ext cx="3094856" cy="321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3657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2B2B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Ailed Him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548640" y="1280160"/>
            <a:ext cx="3840480" cy="32004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22960" y="1463040"/>
            <a:ext cx="3291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D465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Severe Depression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822960" y="2011680"/>
            <a:ext cx="329184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spcAft>
                <a:spcPts val="1000"/>
              </a:spcAft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Debilitating depressive episodes that left him unable to function professionally or personally</a:t>
            </a:r>
            <a:endParaRPr lang="en-US" sz="1400" dirty="0"/>
          </a:p>
          <a:p>
            <a:pPr marL="0" indent="0">
              <a:lnSpc>
                <a:spcPct val="130000"/>
              </a:lnSpc>
              <a:spcAft>
                <a:spcPts val="1000"/>
              </a:spcAft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Previous treatments had not resolved the underlying condition</a:t>
            </a:r>
            <a:endParaRPr lang="en-US" sz="14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man in freefall — losing his practice, his marriage, and his sense of self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4754880" y="1280160"/>
            <a:ext cx="3840480" cy="32004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029200" y="1463040"/>
            <a:ext cx="3291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D465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Official Diagnosis</a:t>
            </a:r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DF5A39-BB1C-C5B2-B1A4-22D41F579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920240"/>
            <a:ext cx="3521274" cy="32232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2B21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Chestnut Lodge</a:t>
            </a:r>
            <a:endParaRPr lang="en-US" sz="3800" dirty="0"/>
          </a:p>
        </p:txBody>
      </p:sp>
      <p:sp>
        <p:nvSpPr>
          <p:cNvPr id="3" name="Text 1"/>
          <p:cNvSpPr/>
          <p:nvPr/>
        </p:nvSpPr>
        <p:spPr>
          <a:xfrm>
            <a:off x="548640" y="105156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D465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Cathedral of Psychoanalysis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1371600" cy="36576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48640" y="2020824"/>
            <a:ext cx="109728" cy="109728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1965960"/>
            <a:ext cx="3571631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E8D9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legendary private psychiatric hospital in Rockville, Maryland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548640" y="2615184"/>
            <a:ext cx="109728" cy="109728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914400" y="2560320"/>
            <a:ext cx="3571631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E8D9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Devoted to intensive psychoanalytic psychotherapy — four or five sessions per week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548640" y="3209544"/>
            <a:ext cx="109728" cy="109728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914400" y="3099975"/>
            <a:ext cx="3571631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E8D9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Home to luminaries like Harry Stack-Sullivan, Frieda Fromm-Reichmann and Harold Searles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548640" y="3803904"/>
            <a:ext cx="109728" cy="109728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914400" y="3749040"/>
            <a:ext cx="3571631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E8D9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bastion of the belief that even severe mental illness could be treated through the therapeutic relationship alone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548640" y="4398264"/>
            <a:ext cx="109728" cy="109728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914400" y="4343400"/>
            <a:ext cx="3571631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E8D9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By 1979, it was one of the last holdouts against the biological revolution sweeping psychiatry</a:t>
            </a:r>
            <a:endParaRPr lang="en-US" sz="1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11487F-241A-DE26-46DD-AB6876558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031" y="1898786"/>
            <a:ext cx="4600677" cy="28409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B07DAA-C6DB-B47A-A80C-6264C9A4E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30116D3D-0BBA-F446-FD11-7D961FAA925C}"/>
              </a:ext>
            </a:extLst>
          </p:cNvPr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B8D0210-D746-132D-B3CD-9C13CF9F9EB1}"/>
              </a:ext>
            </a:extLst>
          </p:cNvPr>
          <p:cNvSpPr/>
          <p:nvPr/>
        </p:nvSpPr>
        <p:spPr>
          <a:xfrm>
            <a:off x="548640" y="3657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2B2B2B"/>
                </a:solidFill>
                <a:latin typeface="Georgia" pitchFamily="34" charset="0"/>
              </a:rPr>
              <a:t>Proposed Treatment Plan: Five to 10 Years</a:t>
            </a:r>
            <a:endParaRPr lang="en-US" sz="36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3A9530CC-7399-3AFF-84ED-09761E5A98CF}"/>
              </a:ext>
            </a:extLst>
          </p:cNvPr>
          <p:cNvSpPr/>
          <p:nvPr/>
        </p:nvSpPr>
        <p:spPr>
          <a:xfrm>
            <a:off x="548640" y="100584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D465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Medication. No Improvement.</a:t>
            </a:r>
            <a:endParaRPr lang="en-US" sz="180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47574A11-5E35-BAE4-48DA-2AC60CC16666}"/>
              </a:ext>
            </a:extLst>
          </p:cNvPr>
          <p:cNvSpPr/>
          <p:nvPr/>
        </p:nvSpPr>
        <p:spPr>
          <a:xfrm>
            <a:off x="640080" y="1783080"/>
            <a:ext cx="164592" cy="164592"/>
          </a:xfrm>
          <a:prstGeom prst="ellipse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33C8347D-C1C2-E71C-7045-18F3A842FC67}"/>
              </a:ext>
            </a:extLst>
          </p:cNvPr>
          <p:cNvSpPr/>
          <p:nvPr/>
        </p:nvSpPr>
        <p:spPr>
          <a:xfrm>
            <a:off x="1051559" y="1737360"/>
            <a:ext cx="3397187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Diagnosed with Manic depressive Illness, DSM-II. 301.9; revised to Psychotic depressive reaction, agitated type, DSM-II. 296.2</a:t>
            </a:r>
            <a:endParaRPr lang="en-US" sz="14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B2923C5B-F227-839A-1512-434D799A5E01}"/>
              </a:ext>
            </a:extLst>
          </p:cNvPr>
          <p:cNvSpPr/>
          <p:nvPr/>
        </p:nvSpPr>
        <p:spPr>
          <a:xfrm>
            <a:off x="640080" y="2423160"/>
            <a:ext cx="164592" cy="164592"/>
          </a:xfrm>
          <a:prstGeom prst="ellipse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964E5E5A-4111-20F2-9D96-1BC66333E94A}"/>
              </a:ext>
            </a:extLst>
          </p:cNvPr>
          <p:cNvSpPr/>
          <p:nvPr/>
        </p:nvSpPr>
        <p:spPr>
          <a:xfrm>
            <a:off x="1051560" y="2377440"/>
            <a:ext cx="309059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Treated exclusively with intensive individual psychotherapy</a:t>
            </a:r>
            <a:endParaRPr lang="en-US" sz="1400" dirty="0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8A240625-B051-1020-4640-581B18C6971C}"/>
              </a:ext>
            </a:extLst>
          </p:cNvPr>
          <p:cNvSpPr/>
          <p:nvPr/>
        </p:nvSpPr>
        <p:spPr>
          <a:xfrm>
            <a:off x="640080" y="3063240"/>
            <a:ext cx="164592" cy="164592"/>
          </a:xfrm>
          <a:prstGeom prst="ellipse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943665E2-CE9C-2288-F4E5-AA444262D7CA}"/>
              </a:ext>
            </a:extLst>
          </p:cNvPr>
          <p:cNvSpPr/>
          <p:nvPr/>
        </p:nvSpPr>
        <p:spPr>
          <a:xfrm>
            <a:off x="1051560" y="3017520"/>
            <a:ext cx="309059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Staff interpreted his deterioration as therapeutic resistance, not treatment failure</a:t>
            </a:r>
            <a:endParaRPr lang="en-US" sz="1400" dirty="0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7840AE50-CD3B-D3EA-EC83-14DB06DB7C4D}"/>
              </a:ext>
            </a:extLst>
          </p:cNvPr>
          <p:cNvSpPr/>
          <p:nvPr/>
        </p:nvSpPr>
        <p:spPr>
          <a:xfrm>
            <a:off x="640080" y="3703320"/>
            <a:ext cx="164592" cy="164592"/>
          </a:xfrm>
          <a:prstGeom prst="ellipse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6ABC5FB5-383D-C7C3-1091-6E78A0D4E077}"/>
              </a:ext>
            </a:extLst>
          </p:cNvPr>
          <p:cNvSpPr/>
          <p:nvPr/>
        </p:nvSpPr>
        <p:spPr>
          <a:xfrm>
            <a:off x="1051560" y="3657600"/>
            <a:ext cx="309059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Family's pleas for medication were rebuffed</a:t>
            </a:r>
            <a:endParaRPr lang="en-US" sz="1400" dirty="0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168EC279-4818-5145-5C3E-2553E1F04523}"/>
              </a:ext>
            </a:extLst>
          </p:cNvPr>
          <p:cNvSpPr/>
          <p:nvPr/>
        </p:nvSpPr>
        <p:spPr>
          <a:xfrm>
            <a:off x="640080" y="4343400"/>
            <a:ext cx="164592" cy="164592"/>
          </a:xfrm>
          <a:prstGeom prst="ellipse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D6BF5B90-AB81-D620-596E-E055B26104B9}"/>
              </a:ext>
            </a:extLst>
          </p:cNvPr>
          <p:cNvSpPr/>
          <p:nvPr/>
        </p:nvSpPr>
        <p:spPr>
          <a:xfrm>
            <a:off x="1051560" y="4297680"/>
            <a:ext cx="309059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2B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clinical case conference was held — the staff voted to continue the same course</a:t>
            </a:r>
            <a:endParaRPr lang="en-US" sz="1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9207307-CBAE-BB52-E58A-77A228328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67" y="1223010"/>
            <a:ext cx="4124615" cy="368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1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8A8054-99D7-F2DD-C743-1D4254115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3DFC1A9-4240-2B26-803A-5229331C2B54}"/>
              </a:ext>
            </a:extLst>
          </p:cNvPr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5D187A00-43BE-6166-A8A3-FB435D7916C2}"/>
              </a:ext>
            </a:extLst>
          </p:cNvPr>
          <p:cNvSpPr/>
          <p:nvPr/>
        </p:nvSpPr>
        <p:spPr>
          <a:xfrm>
            <a:off x="548640" y="3657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2B2B2B"/>
                </a:solidFill>
                <a:latin typeface="Georgia" pitchFamily="34" charset="0"/>
              </a:rPr>
              <a:t>Life on Main II</a:t>
            </a:r>
            <a:endParaRPr lang="en-US" sz="36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BFA3C7C7-A3CA-F907-69B5-DAF303A88C1F}"/>
              </a:ext>
            </a:extLst>
          </p:cNvPr>
          <p:cNvSpPr/>
          <p:nvPr/>
        </p:nvSpPr>
        <p:spPr>
          <a:xfrm>
            <a:off x="1051559" y="1737360"/>
            <a:ext cx="3397187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endParaRPr lang="en-US" sz="1400" dirty="0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DB477224-6B6D-300D-4305-9AF1E45BA321}"/>
              </a:ext>
            </a:extLst>
          </p:cNvPr>
          <p:cNvSpPr/>
          <p:nvPr/>
        </p:nvSpPr>
        <p:spPr>
          <a:xfrm>
            <a:off x="1051560" y="3657600"/>
            <a:ext cx="309059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endParaRPr lang="en-US" sz="1400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CD20A3A0-434C-2644-3E7C-6C91F4C376C3}"/>
              </a:ext>
            </a:extLst>
          </p:cNvPr>
          <p:cNvSpPr/>
          <p:nvPr/>
        </p:nvSpPr>
        <p:spPr>
          <a:xfrm>
            <a:off x="1051560" y="4297680"/>
            <a:ext cx="309059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endParaRPr lang="en-US" sz="1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5820C6-2DFD-89C1-6DB3-A2DE0D90C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385" y="1126440"/>
            <a:ext cx="3008326" cy="388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2A32E4-918F-1F09-46A8-4A18CCBBA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92" y="1126440"/>
            <a:ext cx="341514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4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A5FFD-FAE3-1C53-1037-80ECB460A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1459CCC-A44D-2491-8075-86D280255D13}"/>
              </a:ext>
            </a:extLst>
          </p:cNvPr>
          <p:cNvSpPr/>
          <p:nvPr/>
        </p:nvSpPr>
        <p:spPr>
          <a:xfrm>
            <a:off x="548640" y="457200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Ray Osheroff</a:t>
            </a:r>
            <a:endParaRPr lang="en-US" sz="38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D464B110-0843-AED3-3268-91F1FCA07C33}"/>
              </a:ext>
            </a:extLst>
          </p:cNvPr>
          <p:cNvSpPr/>
          <p:nvPr/>
        </p:nvSpPr>
        <p:spPr>
          <a:xfrm>
            <a:off x="548640" y="114300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D4652A"/>
                </a:solidFill>
                <a:latin typeface="Georgia" pitchFamily="34" charset="0"/>
              </a:rPr>
              <a:t>That was pretty abusive.</a:t>
            </a:r>
            <a:endParaRPr lang="en-US" sz="20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AB597E23-A879-5BB5-4FEB-4B169FCEC943}"/>
              </a:ext>
            </a:extLst>
          </p:cNvPr>
          <p:cNvSpPr/>
          <p:nvPr/>
        </p:nvSpPr>
        <p:spPr>
          <a:xfrm>
            <a:off x="548640" y="1828800"/>
            <a:ext cx="1371600" cy="36576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DF46ED27-E1F7-D8C1-B734-51000FA259DD}"/>
              </a:ext>
            </a:extLst>
          </p:cNvPr>
          <p:cNvSpPr/>
          <p:nvPr/>
        </p:nvSpPr>
        <p:spPr>
          <a:xfrm>
            <a:off x="1371600" y="2194560"/>
            <a:ext cx="6400800" cy="1828800"/>
          </a:xfrm>
          <a:prstGeom prst="rect">
            <a:avLst/>
          </a:prstGeom>
          <a:solidFill>
            <a:srgbClr val="362E26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790A0E19-F89C-DA4F-3B51-CFB08B82DAA4}"/>
              </a:ext>
            </a:extLst>
          </p:cNvPr>
          <p:cNvSpPr/>
          <p:nvPr/>
        </p:nvSpPr>
        <p:spPr>
          <a:xfrm>
            <a:off x="1371600" y="2377440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D465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Cold Wet Sheets Video</a:t>
            </a:r>
            <a:endParaRPr lang="en-US" sz="2800" dirty="0"/>
          </a:p>
        </p:txBody>
      </p:sp>
      <p:pic>
        <p:nvPicPr>
          <p:cNvPr id="7" name="Online Media 6" descr="Wesley Dingman Cold Wet Sheets">
            <a:hlinkClick r:id="" action="ppaction://media"/>
            <a:extLst>
              <a:ext uri="{FF2B5EF4-FFF2-40B4-BE49-F238E27FC236}">
                <a16:creationId xmlns:a16="http://schemas.microsoft.com/office/drawing/2014/main" id="{E077B971-4AA2-48AC-0A4E-308058D4DF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91727" y="2802652"/>
            <a:ext cx="2160546" cy="122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0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2B21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74320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Human Cost</a:t>
            </a:r>
            <a:endParaRPr lang="en-US" sz="3800" dirty="0"/>
          </a:p>
        </p:txBody>
      </p:sp>
      <p:sp>
        <p:nvSpPr>
          <p:cNvPr id="3" name="Text 1"/>
          <p:cNvSpPr/>
          <p:nvPr/>
        </p:nvSpPr>
        <p:spPr>
          <a:xfrm>
            <a:off x="731520" y="1280160"/>
            <a:ext cx="3200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D465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40 lbs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4114800" y="1371600"/>
            <a:ext cx="4572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E8D9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Lost in weight during hospitalization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731520" y="2194560"/>
            <a:ext cx="7680960" cy="9144"/>
          </a:xfrm>
          <a:prstGeom prst="rect">
            <a:avLst/>
          </a:prstGeom>
          <a:solidFill>
            <a:srgbClr val="4A3A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731520" y="2468880"/>
            <a:ext cx="3200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D465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 months</a:t>
            </a:r>
            <a:endParaRPr lang="en-US" sz="4000" dirty="0"/>
          </a:p>
        </p:txBody>
      </p:sp>
      <p:sp>
        <p:nvSpPr>
          <p:cNvPr id="7" name="Text 5"/>
          <p:cNvSpPr/>
          <p:nvPr/>
        </p:nvSpPr>
        <p:spPr>
          <a:xfrm>
            <a:off x="4114800" y="2560320"/>
            <a:ext cx="4572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E8D9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deterioration without medication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31520" y="3383280"/>
            <a:ext cx="7680960" cy="9144"/>
          </a:xfrm>
          <a:prstGeom prst="rect">
            <a:avLst/>
          </a:prstGeom>
          <a:solidFill>
            <a:srgbClr val="4A3A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731520" y="3657600"/>
            <a:ext cx="3200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D465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Blistered feet</a:t>
            </a:r>
            <a:endParaRPr lang="en-US" sz="4000" dirty="0"/>
          </a:p>
        </p:txBody>
      </p:sp>
      <p:sp>
        <p:nvSpPr>
          <p:cNvPr id="10" name="Text 8"/>
          <p:cNvSpPr/>
          <p:nvPr/>
        </p:nvSpPr>
        <p:spPr>
          <a:xfrm>
            <a:off x="4114800" y="3749040"/>
            <a:ext cx="4572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E8D9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pacing the halls in agony and insomnia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31520" y="4389120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E8D9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 deterioration was visible to everyone — except those treating him.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D2115-3957-8976-FFE2-D93B3421D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0C5C614-1E5C-400A-CD09-0B9495F01F90}"/>
              </a:ext>
            </a:extLst>
          </p:cNvPr>
          <p:cNvSpPr/>
          <p:nvPr/>
        </p:nvSpPr>
        <p:spPr>
          <a:xfrm>
            <a:off x="548640" y="457200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Ray Osheroff</a:t>
            </a:r>
            <a:endParaRPr lang="en-US" sz="38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AACC4AD3-3282-2683-7E48-BF5B07A33346}"/>
              </a:ext>
            </a:extLst>
          </p:cNvPr>
          <p:cNvSpPr/>
          <p:nvPr/>
        </p:nvSpPr>
        <p:spPr>
          <a:xfrm>
            <a:off x="548640" y="114300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D4652A"/>
                </a:solidFill>
                <a:latin typeface="Georgia" pitchFamily="34" charset="0"/>
              </a:rPr>
              <a:t>How did he look?</a:t>
            </a:r>
            <a:endParaRPr lang="en-US" sz="20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7E606416-B862-3161-2F33-D3F5639887AB}"/>
              </a:ext>
            </a:extLst>
          </p:cNvPr>
          <p:cNvSpPr/>
          <p:nvPr/>
        </p:nvSpPr>
        <p:spPr>
          <a:xfrm>
            <a:off x="548640" y="1828800"/>
            <a:ext cx="1371600" cy="36576"/>
          </a:xfrm>
          <a:prstGeom prst="rect">
            <a:avLst/>
          </a:prstGeom>
          <a:solidFill>
            <a:srgbClr val="D465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68641FE3-B325-0157-8D33-08B79D8A08B5}"/>
              </a:ext>
            </a:extLst>
          </p:cNvPr>
          <p:cNvSpPr/>
          <p:nvPr/>
        </p:nvSpPr>
        <p:spPr>
          <a:xfrm>
            <a:off x="1371600" y="2194560"/>
            <a:ext cx="6400800" cy="1828800"/>
          </a:xfrm>
          <a:prstGeom prst="rect">
            <a:avLst/>
          </a:prstGeom>
          <a:solidFill>
            <a:srgbClr val="362E26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C0E610E2-27E6-181D-A835-56DDBAD12DAC}"/>
              </a:ext>
            </a:extLst>
          </p:cNvPr>
          <p:cNvSpPr/>
          <p:nvPr/>
        </p:nvSpPr>
        <p:spPr>
          <a:xfrm>
            <a:off x="1371600" y="2377440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D465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Westerman Video</a:t>
            </a:r>
            <a:endParaRPr lang="en-US" sz="2800" dirty="0"/>
          </a:p>
        </p:txBody>
      </p:sp>
      <p:pic>
        <p:nvPicPr>
          <p:cNvPr id="7" name="Online Media 6" descr="Arnold Westerman Description">
            <a:hlinkClick r:id="" action="ppaction://media"/>
            <a:extLst>
              <a:ext uri="{FF2B5EF4-FFF2-40B4-BE49-F238E27FC236}">
                <a16:creationId xmlns:a16="http://schemas.microsoft.com/office/drawing/2014/main" id="{94A69F8F-290C-BC8E-D631-8140A675CD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84902" y="2794939"/>
            <a:ext cx="2174196" cy="12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1993A2C36E246B4CAC376D5598F49" ma:contentTypeVersion="17" ma:contentTypeDescription="Create a new document." ma:contentTypeScope="" ma:versionID="898061adfabae153ad2d2ef79c2b4eba">
  <xsd:schema xmlns:xsd="http://www.w3.org/2001/XMLSchema" xmlns:xs="http://www.w3.org/2001/XMLSchema" xmlns:p="http://schemas.microsoft.com/office/2006/metadata/properties" xmlns:ns1="http://schemas.microsoft.com/sharepoint/v3" xmlns:ns2="070ea139-3a70-49d5-9b82-0afc64e044c2" xmlns:ns3="718bc395-2b28-4253-87a6-661aad0de088" targetNamespace="http://schemas.microsoft.com/office/2006/metadata/properties" ma:root="true" ma:fieldsID="946697e03fe312043350823441f79c4f" ns1:_="" ns2:_="" ns3:_="">
    <xsd:import namespace="http://schemas.microsoft.com/sharepoint/v3"/>
    <xsd:import namespace="070ea139-3a70-49d5-9b82-0afc64e044c2"/>
    <xsd:import namespace="718bc395-2b28-4253-87a6-661aad0de0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ea139-3a70-49d5-9b82-0afc64e044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175de06-682d-4f7c-a92f-cc036add79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bc395-2b28-4253-87a6-661aad0de0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1f1f1b6-4adf-458e-b198-5b698b225d45}" ma:internalName="TaxCatchAll" ma:showField="CatchAllData" ma:web="718bc395-2b28-4253-87a6-661aad0de0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070ea139-3a70-49d5-9b82-0afc64e044c2">
      <Terms xmlns="http://schemas.microsoft.com/office/infopath/2007/PartnerControls"/>
    </lcf76f155ced4ddcb4097134ff3c332f>
    <TaxCatchAll xmlns="718bc395-2b28-4253-87a6-661aad0de088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7A60CE6-024D-4CAF-B097-086D2694EE8B}"/>
</file>

<file path=customXml/itemProps2.xml><?xml version="1.0" encoding="utf-8"?>
<ds:datastoreItem xmlns:ds="http://schemas.openxmlformats.org/officeDocument/2006/customXml" ds:itemID="{57D60060-FF4F-4EB7-AFD5-1872100ADED4}"/>
</file>

<file path=customXml/itemProps3.xml><?xml version="1.0" encoding="utf-8"?>
<ds:datastoreItem xmlns:ds="http://schemas.openxmlformats.org/officeDocument/2006/customXml" ds:itemID="{10D6BCAF-6024-494F-A5BD-CB58DCF7F0F4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956</Words>
  <Application>Microsoft Macintosh PowerPoint</Application>
  <PresentationFormat>On-screen Show (16:9)</PresentationFormat>
  <Paragraphs>143</Paragraphs>
  <Slides>19</Slides>
  <Notes>19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Healing Harms</dc:title>
  <dc:subject>PptxGenJS Presentation</dc:subject>
  <dc:creator>Eric Caplan</dc:creator>
  <cp:lastModifiedBy>Eric Caplan</cp:lastModifiedBy>
  <cp:revision>12</cp:revision>
  <dcterms:created xsi:type="dcterms:W3CDTF">2026-02-24T01:46:29Z</dcterms:created>
  <dcterms:modified xsi:type="dcterms:W3CDTF">2026-02-24T19:28:05Z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0x01010045B1993A2C36E246B4CAC376D5598F49</vt:lpwstr>
  </property>
</Properties>
</file>